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92EC-C5A5-464B-999D-0B0D0CD7902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E4392-863D-4E17-99EA-A3513D3F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6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0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2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3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8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22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A6559-3257-4838-9040-A99943316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3" b="136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5C87D-0C48-40E9-9CCE-5F1796313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1812471"/>
            <a:ext cx="3403426" cy="21011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in Sports 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8D531-A00B-47F7-8EC4-52941CCBD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en-US" dirty="0"/>
              <a:t>Unit two Lesson Seven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7E4D8-C3A7-47AD-B4B9-481F63C3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6274-8D6C-4717-80FC-2BAAD84FE6C2}" type="datetime1">
              <a:rPr lang="en-US" sz="1050" smtClean="0"/>
              <a:t>10/11/2019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8832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BCFF-9CFA-4412-B46B-ABEB62D9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987523"/>
            <a:ext cx="5161277" cy="2406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8374EA-FFF7-4891-BF43-631E7B60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13" y="702156"/>
            <a:ext cx="5058810" cy="3293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15AE6-86D9-405E-843A-265DF5DE6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809" y="912513"/>
            <a:ext cx="4051658" cy="2701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21" y="4673877"/>
            <a:ext cx="3615195" cy="17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Newton’s third law of motion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2918"/>
            <a:ext cx="11029615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basic explanation of gravity: weight</a:t>
            </a:r>
          </a:p>
          <a:p>
            <a:r>
              <a:rPr lang="en-US" sz="2400" dirty="0" smtClean="0"/>
              <a:t>“An object reacts to a force with a force of equal magnitude in the opposite direction [or] for every action there is an equal and opposite reaction.”</a:t>
            </a:r>
          </a:p>
          <a:p>
            <a:r>
              <a:rPr lang="en-US" sz="2400" dirty="0" smtClean="0"/>
              <a:t>Holding my coffee cup with a bicep contraction &amp; the grip of my hand prevents gravity from pulling its weight to the ground.</a:t>
            </a:r>
          </a:p>
          <a:p>
            <a:r>
              <a:rPr lang="en-US" sz="2400" dirty="0" smtClean="0"/>
              <a:t>The chairs you’re sitting in are pushing against you with the same amount of force as your body weight.</a:t>
            </a:r>
          </a:p>
          <a:p>
            <a:r>
              <a:rPr lang="en-US" sz="2400" dirty="0" smtClean="0"/>
              <a:t>Shooting a basketball requires strength to get it up against gravity </a:t>
            </a:r>
            <a:r>
              <a:rPr lang="en-US" sz="2400" b="1" u="sng" dirty="0" smtClean="0"/>
              <a:t>&amp;</a:t>
            </a:r>
            <a:r>
              <a:rPr lang="en-US" sz="2400" dirty="0" smtClean="0"/>
              <a:t> out far enough to make it down &amp; through the hoop!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91" y="702156"/>
            <a:ext cx="4271802" cy="2847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90" y="3989294"/>
            <a:ext cx="4272893" cy="253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16" y="1077068"/>
            <a:ext cx="2891959" cy="180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511" y="3863953"/>
            <a:ext cx="2990571" cy="2410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110" y="3863953"/>
            <a:ext cx="3543492" cy="2508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406" y="702156"/>
            <a:ext cx="3038402" cy="25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Other physics concepts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90876"/>
            <a:ext cx="8375950" cy="47071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Elasticity gives our muscles, ligaments, joint capsules, fascia, &amp; skin ability to stretch but return to their normal anatomical length</a:t>
            </a:r>
          </a:p>
          <a:p>
            <a:pPr lvl="1"/>
            <a:r>
              <a:rPr lang="en-US" sz="2200" dirty="0" smtClean="0"/>
              <a:t>All substances are elastic to </a:t>
            </a:r>
            <a:r>
              <a:rPr lang="en-US" sz="2200" i="1" dirty="0" smtClean="0"/>
              <a:t>some</a:t>
            </a:r>
            <a:r>
              <a:rPr lang="en-US" sz="2200" dirty="0"/>
              <a:t> </a:t>
            </a:r>
            <a:r>
              <a:rPr lang="en-US" sz="2200" dirty="0" smtClean="0"/>
              <a:t>degree!</a:t>
            </a:r>
          </a:p>
          <a:p>
            <a:r>
              <a:rPr lang="en-US" sz="2400" dirty="0" smtClean="0"/>
              <a:t>Stiffness is essentially the opposite of elasticity—tissues will resist a change in shape when stress is applied to it</a:t>
            </a:r>
          </a:p>
          <a:p>
            <a:pPr lvl="1"/>
            <a:r>
              <a:rPr lang="en-US" sz="2200" dirty="0" smtClean="0"/>
              <a:t>Rapid stresses cause more stiffness compared to gradually loading the tissues!</a:t>
            </a:r>
          </a:p>
          <a:p>
            <a:pPr lvl="1"/>
            <a:r>
              <a:rPr lang="en-US" sz="2200" dirty="0" smtClean="0"/>
              <a:t>Muscle tightness following immobilization</a:t>
            </a:r>
          </a:p>
          <a:p>
            <a:pPr lvl="1"/>
            <a:r>
              <a:rPr lang="en-US" sz="2200" dirty="0" smtClean="0"/>
              <a:t>Sudden stress to a muscle can cause a spasm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32" y="1708275"/>
            <a:ext cx="2653666" cy="222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837" y="4598894"/>
            <a:ext cx="2998695" cy="19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Other physics concepts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0877"/>
            <a:ext cx="11029615" cy="48057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Friction is two surfaces’ relative resistance to each other. Sometimes we want it, sometimes we don’t!</a:t>
            </a:r>
          </a:p>
          <a:p>
            <a:pPr lvl="1"/>
            <a:r>
              <a:rPr lang="en-US" sz="2200" dirty="0" smtClean="0"/>
              <a:t>Cleats on grass vs. court shoes</a:t>
            </a:r>
          </a:p>
          <a:p>
            <a:pPr lvl="1"/>
            <a:r>
              <a:rPr lang="en-US" sz="2200" dirty="0" smtClean="0"/>
              <a:t>Walking delicately on ice vs. walking on grass or cement</a:t>
            </a:r>
          </a:p>
          <a:p>
            <a:pPr lvl="1"/>
            <a:r>
              <a:rPr lang="en-US" sz="2200" dirty="0" smtClean="0"/>
              <a:t>Blisters</a:t>
            </a:r>
          </a:p>
          <a:p>
            <a:pPr lvl="1"/>
            <a:r>
              <a:rPr lang="en-US" sz="2200" dirty="0" smtClean="0"/>
              <a:t>Broken cables/equipment</a:t>
            </a:r>
          </a:p>
          <a:p>
            <a:pPr lvl="1"/>
            <a:r>
              <a:rPr lang="en-US" sz="2200" dirty="0" smtClean="0"/>
              <a:t>Tendonitis</a:t>
            </a:r>
          </a:p>
          <a:p>
            <a:r>
              <a:rPr lang="en-US" sz="2400" dirty="0" smtClean="0"/>
              <a:t>Structural fatigue explains that tissues can only withstand stresses to a certain extent, whether is happens suddenly or over time.</a:t>
            </a:r>
          </a:p>
          <a:p>
            <a:pPr lvl="1"/>
            <a:r>
              <a:rPr lang="en-US" sz="2400" dirty="0"/>
              <a:t>Sprains, strains, ruptures, </a:t>
            </a:r>
            <a:r>
              <a:rPr lang="en-US" sz="2400" dirty="0" smtClean="0"/>
              <a:t>fractures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8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Exit Ticket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the 5 basic external forces? </a:t>
            </a:r>
          </a:p>
          <a:p>
            <a:r>
              <a:rPr lang="en-US" sz="3200" dirty="0" smtClean="0"/>
              <a:t>List AT LEAST ONE potential injury that each force could cause.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6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1A37-5AD9-4A10-8860-9B5F7E8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4438-8556-4509-B1CA-F9ECA433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322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Brainstorm as many words as you can think of that we have been using throughout this unit that you have also heard in terms of physics.</a:t>
            </a:r>
            <a:endParaRPr lang="en-US" sz="2400" dirty="0"/>
          </a:p>
          <a:p>
            <a:pPr lvl="1"/>
            <a:r>
              <a:rPr lang="en-US" sz="1800" dirty="0"/>
              <a:t>Force</a:t>
            </a:r>
          </a:p>
          <a:p>
            <a:pPr lvl="1"/>
            <a:r>
              <a:rPr lang="en-US" sz="1800" dirty="0"/>
              <a:t>Gravity</a:t>
            </a:r>
          </a:p>
          <a:p>
            <a:pPr lvl="1"/>
            <a:r>
              <a:rPr lang="en-US" sz="1800" dirty="0"/>
              <a:t>Velocity</a:t>
            </a:r>
          </a:p>
          <a:p>
            <a:pPr lvl="1"/>
            <a:r>
              <a:rPr lang="en-US" sz="1800" dirty="0"/>
              <a:t>Acceleration/deceleration</a:t>
            </a:r>
          </a:p>
          <a:p>
            <a:pPr lvl="1"/>
            <a:r>
              <a:rPr lang="en-US" sz="1800" dirty="0"/>
              <a:t>Motion</a:t>
            </a:r>
          </a:p>
          <a:p>
            <a:pPr lvl="1"/>
            <a:r>
              <a:rPr lang="en-US" sz="1800" dirty="0"/>
              <a:t>Friction</a:t>
            </a:r>
          </a:p>
          <a:p>
            <a:pPr lvl="1"/>
            <a:r>
              <a:rPr lang="en-US" sz="1800" dirty="0"/>
              <a:t>Levers</a:t>
            </a:r>
          </a:p>
          <a:p>
            <a:pPr lvl="1"/>
            <a:r>
              <a:rPr lang="en-US" sz="1800" dirty="0"/>
              <a:t>Fulcrum</a:t>
            </a:r>
          </a:p>
          <a:p>
            <a:pPr lvl="1"/>
            <a:r>
              <a:rPr lang="en-US" sz="18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373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93BA-B523-4169-AD1A-387ED33B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D2D20-F635-401E-8924-CAD06B5D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Understand how basic physics concepts relate to injuries occurring</a:t>
            </a:r>
          </a:p>
          <a:p>
            <a:r>
              <a:rPr lang="en-US" sz="1800" dirty="0"/>
              <a:t>Use sports medicine to make physics make sense!</a:t>
            </a:r>
          </a:p>
        </p:txBody>
      </p:sp>
    </p:spTree>
    <p:extLst>
      <p:ext uri="{BB962C8B-B14F-4D97-AF65-F5344CB8AC3E}">
        <p14:creationId xmlns:p14="http://schemas.microsoft.com/office/powerpoint/2010/main" val="11693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ECB9C-8EFF-4EFE-84B9-5ED03C30C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39219-4924-43E9-9C51-A48639D0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What is physics?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3A44-9BD9-441E-B18B-4A804042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r>
              <a:rPr lang="en-US" sz="2400" b="1" dirty="0"/>
              <a:t>Physics studies matter, the way it behaves in space &amp; time, AND the way force &amp; energy affect it.</a:t>
            </a:r>
          </a:p>
          <a:p>
            <a:r>
              <a:rPr lang="en-US" sz="2400" b="1" dirty="0"/>
              <a:t>We are matter, athletics is the behavior, &amp; our muscles, joints, &amp; the world around us create the force &amp; energy causing injuries!</a:t>
            </a:r>
          </a:p>
        </p:txBody>
      </p:sp>
    </p:spTree>
    <p:extLst>
      <p:ext uri="{BB962C8B-B14F-4D97-AF65-F5344CB8AC3E}">
        <p14:creationId xmlns:p14="http://schemas.microsoft.com/office/powerpoint/2010/main" val="999258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D448-1AA2-4B91-B0EE-7BD0EC38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basics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53FF-3E35-4E2C-B4CD-50CAD48B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Force is a type of energy that creates movement in a direction with magnitude</a:t>
            </a:r>
          </a:p>
          <a:p>
            <a:r>
              <a:rPr lang="en-US" sz="3200" dirty="0"/>
              <a:t>Our muscles shorten to cause our joints to move – internal force</a:t>
            </a:r>
          </a:p>
          <a:p>
            <a:r>
              <a:rPr lang="en-US" sz="3200" dirty="0"/>
              <a:t>Gravity constantly pulls us back towards earth, especially when our center of gravity changes – external force</a:t>
            </a:r>
          </a:p>
        </p:txBody>
      </p:sp>
    </p:spTree>
    <p:extLst>
      <p:ext uri="{BB962C8B-B14F-4D97-AF65-F5344CB8AC3E}">
        <p14:creationId xmlns:p14="http://schemas.microsoft.com/office/powerpoint/2010/main" val="16749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5823-A04A-4541-8B30-2C95FDD2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external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097B-B990-42BE-A602-35AEB7035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Compression</a:t>
            </a:r>
          </a:p>
          <a:p>
            <a:r>
              <a:rPr lang="en-US" sz="2400" dirty="0" smtClean="0"/>
              <a:t>Tension</a:t>
            </a:r>
          </a:p>
          <a:p>
            <a:r>
              <a:rPr lang="en-US" sz="2400" dirty="0" smtClean="0"/>
              <a:t>Torsion</a:t>
            </a:r>
          </a:p>
          <a:p>
            <a:r>
              <a:rPr lang="en-US" sz="2400" dirty="0" smtClean="0"/>
              <a:t>Shearing</a:t>
            </a:r>
          </a:p>
          <a:p>
            <a:r>
              <a:rPr lang="en-US" sz="2400" dirty="0" smtClean="0"/>
              <a:t>Bending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27" y="2340864"/>
            <a:ext cx="6887510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D0B-4AD6-4857-89C5-1E1D853E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Newton’s First Law of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0420-16F4-443B-B369-4A9CB68D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31654"/>
          </a:xfrm>
        </p:spPr>
        <p:txBody>
          <a:bodyPr>
            <a:normAutofit/>
          </a:bodyPr>
          <a:lstStyle/>
          <a:p>
            <a:r>
              <a:rPr lang="en-US" sz="2800" dirty="0"/>
              <a:t>“A body remains at a state of rest or remains in uniform motion until an outside force acts on it.”</a:t>
            </a:r>
          </a:p>
          <a:p>
            <a:pPr lvl="1"/>
            <a:r>
              <a:rPr lang="en-US" sz="2600" dirty="0"/>
              <a:t>Everything wants to stay in its current position</a:t>
            </a:r>
            <a:r>
              <a:rPr lang="en-US" sz="2600" dirty="0" smtClean="0"/>
              <a:t>!</a:t>
            </a:r>
          </a:p>
          <a:p>
            <a:pPr lvl="1"/>
            <a:r>
              <a:rPr lang="en-US" sz="2600" dirty="0" smtClean="0"/>
              <a:t>*Inertia</a:t>
            </a:r>
            <a:endParaRPr lang="en-US" sz="2600" dirty="0"/>
          </a:p>
          <a:p>
            <a:r>
              <a:rPr lang="en-US" sz="2800" dirty="0"/>
              <a:t>A weak muscle struggles to start moving its limb</a:t>
            </a:r>
          </a:p>
          <a:p>
            <a:r>
              <a:rPr lang="en-US" sz="2800" dirty="0"/>
              <a:t>Heavy objects are hard to get moving</a:t>
            </a:r>
          </a:p>
          <a:p>
            <a:r>
              <a:rPr lang="en-US" sz="2800" dirty="0"/>
              <a:t>Heavy loads at the gym are easier to get moving with a spotter</a:t>
            </a:r>
          </a:p>
        </p:txBody>
      </p:sp>
    </p:spTree>
    <p:extLst>
      <p:ext uri="{BB962C8B-B14F-4D97-AF65-F5344CB8AC3E}">
        <p14:creationId xmlns:p14="http://schemas.microsoft.com/office/powerpoint/2010/main" val="13579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7B39-4028-4C6B-BDE0-5C312780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BC1C7-740A-4929-A48B-4EECD6BD9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2F3C6-CF8E-4033-823B-9219F21B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0" y="182218"/>
            <a:ext cx="4412974" cy="3309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C74D8-3D4D-4EAA-A2E1-027CA042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38" y="394254"/>
            <a:ext cx="6469801" cy="3377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84A59-7639-4007-837D-006CA356C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288"/>
          <a:stretch/>
        </p:blipFill>
        <p:spPr>
          <a:xfrm>
            <a:off x="303778" y="3870254"/>
            <a:ext cx="6613856" cy="2794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80752-3B27-43EA-ABF8-A9A08D0DE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47" t="10992" b="5212"/>
          <a:stretch/>
        </p:blipFill>
        <p:spPr>
          <a:xfrm>
            <a:off x="7407966" y="4078825"/>
            <a:ext cx="4335362" cy="26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1FA4-C8A5-4FC2-BC7B-66305FCF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NEWTON’S SECOND LAW OF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58CF-0973-450E-9F16-3DBC9B1D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“The acceleration of an object is directly proportional to the force causing motion and inversely proportional to the mass of the object being moved. Momentum is the amount of motion a moving object has.”</a:t>
            </a:r>
          </a:p>
          <a:p>
            <a:pPr lvl="1"/>
            <a:r>
              <a:rPr lang="en-US" sz="2400" dirty="0"/>
              <a:t>It’s easier to move an object with more mass by using a lot of force, but that increase in momentum puts structures at risk of damage!</a:t>
            </a:r>
          </a:p>
          <a:p>
            <a:r>
              <a:rPr lang="en-US" sz="2800" dirty="0"/>
              <a:t>Strength is not gained through rapid, uncontrolled repetitions</a:t>
            </a:r>
          </a:p>
          <a:p>
            <a:r>
              <a:rPr lang="en-US" sz="2800" dirty="0"/>
              <a:t>Wires &amp; cables will snap if they are “snapped” against their loads</a:t>
            </a:r>
          </a:p>
        </p:txBody>
      </p:sp>
    </p:spTree>
    <p:extLst>
      <p:ext uri="{BB962C8B-B14F-4D97-AF65-F5344CB8AC3E}">
        <p14:creationId xmlns:p14="http://schemas.microsoft.com/office/powerpoint/2010/main" val="3174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92441"/>
      </a:dk2>
      <a:lt2>
        <a:srgbClr val="E8E6E2"/>
      </a:lt2>
      <a:accent1>
        <a:srgbClr val="8C9ED1"/>
      </a:accent1>
      <a:accent2>
        <a:srgbClr val="7F72C7"/>
      </a:accent2>
      <a:accent3>
        <a:srgbClr val="B38CD1"/>
      </a:accent3>
      <a:accent4>
        <a:srgbClr val="C672C7"/>
      </a:accent4>
      <a:accent5>
        <a:srgbClr val="D18CB5"/>
      </a:accent5>
      <a:accent6>
        <a:srgbClr val="C77281"/>
      </a:accent6>
      <a:hlink>
        <a:srgbClr val="908157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622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Avenir Next LT Pro</vt:lpstr>
      <vt:lpstr>Calibri</vt:lpstr>
      <vt:lpstr>Wingdings 2</vt:lpstr>
      <vt:lpstr>DividendVTI</vt:lpstr>
      <vt:lpstr>Physics in Sports Medicine</vt:lpstr>
      <vt:lpstr>Introduction</vt:lpstr>
      <vt:lpstr>Objectives</vt:lpstr>
      <vt:lpstr>What is physics?</vt:lpstr>
      <vt:lpstr>The basics of Force</vt:lpstr>
      <vt:lpstr>Types of external forces</vt:lpstr>
      <vt:lpstr>Newton’s First Law of Motion</vt:lpstr>
      <vt:lpstr>PowerPoint Presentation</vt:lpstr>
      <vt:lpstr>NEWTON’S SECOND LAW OF MOTION</vt:lpstr>
      <vt:lpstr>PowerPoint Presentation</vt:lpstr>
      <vt:lpstr>Newton’s third law of motion</vt:lpstr>
      <vt:lpstr>PowerPoint Presentation</vt:lpstr>
      <vt:lpstr>Other physics concepts</vt:lpstr>
      <vt:lpstr>Other physics concepts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Sports Medicine</dc:title>
  <dc:creator>Jay Nicholson</dc:creator>
  <cp:lastModifiedBy>Nicholson Julia</cp:lastModifiedBy>
  <cp:revision>18</cp:revision>
  <dcterms:created xsi:type="dcterms:W3CDTF">2019-10-11T04:13:25Z</dcterms:created>
  <dcterms:modified xsi:type="dcterms:W3CDTF">2019-10-11T22:33:26Z</dcterms:modified>
</cp:coreProperties>
</file>